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ED7814-4B49-43C0-9E23-1EBD7AAC088B}" type="datetimeFigureOut">
              <a:rPr lang="en-US"/>
              <a:pPr>
                <a:defRPr/>
              </a:pPr>
              <a:t>1/4/2014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48F30E-246C-4387-A41E-B055BB8DA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006A3-A9CA-45D8-84E4-CC627BA4C062}" type="datetimeFigureOut">
              <a:rPr lang="en-US"/>
              <a:pPr>
                <a:defRPr/>
              </a:pPr>
              <a:t>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AA072-4B5E-46DE-A022-9600D0B96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53BDF-58EF-457A-861F-7563C07B0354}" type="datetimeFigureOut">
              <a:rPr lang="en-US"/>
              <a:pPr>
                <a:defRPr/>
              </a:pPr>
              <a:t>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909A8-5F52-4F04-99E0-3C1CEE7F6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27730-FE44-4FF4-A080-FFBC1247457B}" type="datetimeFigureOut">
              <a:rPr lang="en-US"/>
              <a:pPr>
                <a:defRPr/>
              </a:pPr>
              <a:t>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AC312-69B0-48D4-819B-BB2765BA5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F3052-7360-4DD9-A2C6-5ABFA1037981}" type="datetimeFigureOut">
              <a:rPr lang="en-US"/>
              <a:pPr>
                <a:defRPr/>
              </a:pPr>
              <a:t>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7C62D-575F-44A5-9465-1DA92322C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A6903-6E06-41F8-B817-CA1747CF19C8}" type="datetimeFigureOut">
              <a:rPr lang="en-US"/>
              <a:pPr>
                <a:defRPr/>
              </a:pPr>
              <a:t>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E2AFD-8A61-4490-92F1-23A88D7B0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26F2F-A173-4088-B4A2-87E58118FD48}" type="datetimeFigureOut">
              <a:rPr lang="en-US"/>
              <a:pPr>
                <a:defRPr/>
              </a:pPr>
              <a:t>1/4/2014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7CB93-6319-4DCC-A0F4-49F452B1D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ECBFF-DD68-4DB6-97C2-F0B88BD52B21}" type="datetimeFigureOut">
              <a:rPr lang="en-US"/>
              <a:pPr>
                <a:defRPr/>
              </a:pPr>
              <a:t>1/4/2014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6F1A4-2410-4599-A5DA-4B3134CCE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C8B50-04DE-4E5C-82C7-1FA9F4A2D538}" type="datetimeFigureOut">
              <a:rPr lang="en-US"/>
              <a:pPr>
                <a:defRPr/>
              </a:pPr>
              <a:t>1/4/2014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8AAD7-7E57-4092-8E66-8841BE6C0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76F4B-3A96-4962-9914-611B86F889D0}" type="datetimeFigureOut">
              <a:rPr lang="en-US"/>
              <a:pPr>
                <a:defRPr/>
              </a:pPr>
              <a:t>1/4/2014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32ECA-36D1-4A18-AC30-2AAEDCE92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22CC3-7C1E-4FDF-9CC5-7F506BF492EF}" type="datetimeFigureOut">
              <a:rPr lang="en-US"/>
              <a:pPr>
                <a:defRPr/>
              </a:pPr>
              <a:t>1/4/2014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52F47-A9B2-45ED-A44A-F06D3CFA8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ABAFB-E596-4F37-9818-2AC28845B0AC}" type="datetimeFigureOut">
              <a:rPr lang="en-US"/>
              <a:pPr>
                <a:defRPr/>
              </a:pPr>
              <a:t>1/4/2014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16A7C-4006-4C4A-9D20-7C629E063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CF02B0-24E9-431C-B43D-D79A907E7768}" type="datetimeFigureOut">
              <a:rPr lang="en-US"/>
              <a:pPr>
                <a:defRPr/>
              </a:pPr>
              <a:t>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A959C3-5A36-4398-B270-FEB548E3B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rown-Floral-Powerpoint-Desig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2362200"/>
            <a:ext cx="5867400" cy="1981200"/>
          </a:xfrm>
        </p:spPr>
        <p:txBody>
          <a:bodyPr/>
          <a:lstStyle/>
          <a:p>
            <a:pPr eaLnBrk="1" hangingPunct="1"/>
            <a:r>
              <a:rPr lang="en-US" sz="6600" b="1" smtClean="0">
                <a:latin typeface="3Dumb" pitchFamily="2" charset="0"/>
                <a:ea typeface="3Dumb" pitchFamily="2" charset="0"/>
                <a:cs typeface="3Dumb" pitchFamily="2" charset="0"/>
              </a:rPr>
              <a:t>THE NOVEL </a:t>
            </a:r>
            <a:br>
              <a:rPr lang="en-US" sz="6600" b="1" smtClean="0">
                <a:latin typeface="3Dumb" pitchFamily="2" charset="0"/>
                <a:ea typeface="3Dumb" pitchFamily="2" charset="0"/>
                <a:cs typeface="3Dumb" pitchFamily="2" charset="0"/>
              </a:rPr>
            </a:br>
            <a:r>
              <a:rPr lang="en-US" sz="6600" b="1" smtClean="0">
                <a:latin typeface="3Dumb" pitchFamily="2" charset="0"/>
                <a:ea typeface="3Dumb" pitchFamily="2" charset="0"/>
                <a:cs typeface="3Dumb" pitchFamily="2" charset="0"/>
              </a:rPr>
              <a:t>(18</a:t>
            </a:r>
            <a:r>
              <a:rPr lang="en-US" sz="6600" b="1" baseline="30000" smtClean="0">
                <a:latin typeface="3Dumb" pitchFamily="2" charset="0"/>
                <a:ea typeface="3Dumb" pitchFamily="2" charset="0"/>
                <a:cs typeface="3Dumb" pitchFamily="2" charset="0"/>
              </a:rPr>
              <a:t>TH</a:t>
            </a:r>
            <a:r>
              <a:rPr lang="en-US" sz="6600" b="1" smtClean="0">
                <a:latin typeface="3Dumb" pitchFamily="2" charset="0"/>
                <a:ea typeface="3Dumb" pitchFamily="2" charset="0"/>
                <a:cs typeface="3Dumb" pitchFamily="2" charset="0"/>
              </a:rPr>
              <a:t> CENTURY)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3" descr="index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latin typeface="Tekton Pro Ext" pitchFamily="34" charset="0"/>
              </a:rPr>
              <a:t>THE ROMANTIC PERIOD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1219200"/>
            <a:ext cx="85344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Calibri" pitchFamily="34" charset="0"/>
              </a:rPr>
              <a:t>The first third of the 19</a:t>
            </a:r>
            <a:r>
              <a:rPr lang="en-US" sz="2400" baseline="30000" dirty="0">
                <a:solidFill>
                  <a:srgbClr val="FFFF00"/>
                </a:solidFill>
                <a:latin typeface="Calibri" pitchFamily="34" charset="0"/>
              </a:rPr>
              <a:t>th</a:t>
            </a:r>
            <a:r>
              <a:rPr lang="en-US" sz="2400" dirty="0">
                <a:solidFill>
                  <a:srgbClr val="FFFF00"/>
                </a:solidFill>
                <a:latin typeface="Calibri" pitchFamily="34" charset="0"/>
              </a:rPr>
              <a:t> century makes up English Literature’s romantic period.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Arial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Calibri" pitchFamily="34" charset="0"/>
              </a:rPr>
              <a:t> This era was unsettled one for England.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Arial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Calibri" pitchFamily="34" charset="0"/>
              </a:rPr>
              <a:t> War with France begun in 1793 and continued until 1815.  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Arial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Calibri" pitchFamily="34" charset="0"/>
              </a:rPr>
              <a:t> Industrial Revolution, changing England from a rural society to a nation of factories.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Arial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Calibri" pitchFamily="34" charset="0"/>
              </a:rPr>
              <a:t> Romantic writers broke with the 18</a:t>
            </a:r>
            <a:r>
              <a:rPr lang="en-US" sz="2400" baseline="30000" dirty="0">
                <a:solidFill>
                  <a:srgbClr val="FFFF00"/>
                </a:solidFill>
                <a:latin typeface="Calibri" pitchFamily="34" charset="0"/>
              </a:rPr>
              <a:t>th</a:t>
            </a:r>
            <a:r>
              <a:rPr lang="en-US" sz="2400" dirty="0">
                <a:solidFill>
                  <a:srgbClr val="FFFF00"/>
                </a:solidFill>
                <a:latin typeface="Calibri" pitchFamily="34" charset="0"/>
              </a:rPr>
              <a:t> century belief in the power of reason; instead they place their faith in the imagination and the emotions.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3" descr="index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latin typeface="Tekton Pro Ext" pitchFamily="34" charset="0"/>
              </a:rPr>
              <a:t>POETRY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1143000"/>
            <a:ext cx="8610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sz="3000" dirty="0">
                <a:solidFill>
                  <a:srgbClr val="FFFF00"/>
                </a:solidFill>
                <a:latin typeface="Calibri" pitchFamily="34" charset="0"/>
              </a:rPr>
              <a:t>The chief form of expression for the romantic movement was poetry.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Arial" charset="0"/>
              <a:buChar char="•"/>
            </a:pPr>
            <a:r>
              <a:rPr lang="en-US" sz="3000" dirty="0">
                <a:solidFill>
                  <a:srgbClr val="FFFF00"/>
                </a:solidFill>
                <a:latin typeface="Calibri" pitchFamily="34" charset="0"/>
              </a:rPr>
              <a:t> 18</a:t>
            </a:r>
            <a:r>
              <a:rPr lang="en-US" sz="3000" baseline="30000" dirty="0">
                <a:solidFill>
                  <a:srgbClr val="FFFF00"/>
                </a:solidFill>
                <a:latin typeface="Calibri" pitchFamily="34" charset="0"/>
              </a:rPr>
              <a:t>th</a:t>
            </a:r>
            <a:r>
              <a:rPr lang="en-US" sz="3000" dirty="0">
                <a:solidFill>
                  <a:srgbClr val="FFFF00"/>
                </a:solidFill>
                <a:latin typeface="Calibri" pitchFamily="34" charset="0"/>
              </a:rPr>
              <a:t> century poets had shown signs of romanticism.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Arial" charset="0"/>
              <a:buChar char="•"/>
            </a:pPr>
            <a:r>
              <a:rPr lang="en-US" sz="300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3000" b="1" i="1" u="sng" dirty="0">
                <a:solidFill>
                  <a:srgbClr val="FFFF00"/>
                </a:solidFill>
                <a:latin typeface="Calibri" pitchFamily="34" charset="0"/>
              </a:rPr>
              <a:t>WILLIAM BLAKE</a:t>
            </a:r>
            <a:r>
              <a:rPr lang="en-US" sz="3000" dirty="0">
                <a:solidFill>
                  <a:srgbClr val="FFFF00"/>
                </a:solidFill>
                <a:latin typeface="Calibri" pitchFamily="34" charset="0"/>
              </a:rPr>
              <a:t>, one of the earliest romantic writers.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Arial" charset="0"/>
              <a:buChar char="•"/>
            </a:pPr>
            <a:r>
              <a:rPr lang="en-US" sz="3000" dirty="0">
                <a:solidFill>
                  <a:srgbClr val="FFFF00"/>
                </a:solidFill>
                <a:latin typeface="Calibri" pitchFamily="34" charset="0"/>
              </a:rPr>
              <a:t>  In 1798, two poets published a volume of poems that has been called romantic poetry’s “</a:t>
            </a:r>
            <a:r>
              <a:rPr lang="en-US" sz="3000" b="1" i="1" u="sng" dirty="0">
                <a:solidFill>
                  <a:srgbClr val="FFFF00"/>
                </a:solidFill>
                <a:latin typeface="Calibri" pitchFamily="34" charset="0"/>
              </a:rPr>
              <a:t>declaration of independence</a:t>
            </a:r>
            <a:r>
              <a:rPr lang="en-US" sz="3000" dirty="0">
                <a:solidFill>
                  <a:srgbClr val="FFFF00"/>
                </a:solidFill>
                <a:latin typeface="Calibri" pitchFamily="34" charset="0"/>
              </a:rPr>
              <a:t>”.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 descr="praisepixgods-word-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Tekton Pro Ext" pitchFamily="34" charset="0"/>
              </a:rPr>
              <a:t>WORDSWORTH AND COLERIDGE</a:t>
            </a:r>
          </a:p>
        </p:txBody>
      </p:sp>
      <p:pic>
        <p:nvPicPr>
          <p:cNvPr id="22530" name="Picture 2" descr="File:William Wordsworth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828800"/>
            <a:ext cx="32543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AutoShape 4" descr="data:image/jpeg;base64,/9j/4AAQSkZJRgABAQAAAQABAAD/2wCEAAkGBxQSEhUUExQWFhUXGBgaFxgXGBccHBoXGhUXGBoVFxcYHSggHBwlHBYcITEhJSkrLi4uFx8zODMsNygtLiwBCgoKBQUFDgUFDisZExkrKysrKysrKysrKysrKysrKysrKysrKysrKysrKysrKysrKysrKysrKysrKysrKysrK//AABEIAOAA4AMBIgACEQEDEQH/xAAbAAACAwEBAQAAAAAAAAAAAAADBAECBQYAB//EADkQAAEDAgMGBQMDBAIBBQAAAAEAAhEDIQQxQQUSUWFxgQYikaHwscHREzJCFFLh8SNicgckM7LC/8QAFAEBAAAAAAAAAAAAAAAAAAAAAP/EABQRAQAAAAAAAAAAAAAAAAAAAAD/2gAMAwEAAhEDEQA/APoJK8AoaVKCIVSrKEAn/RAcExUS7igC/LNVVyhuQUc5eJUQocLILF6tvJdSHID5rwCE18ZlCrY9oyBPSEDgKs1ZeH2o12hB058kduOHPlGvK+qB9VBSD9odDGZ+0jNHw20GVLAweB+yBoIjSh7qtTKAoKIChBFYUBWOTFMpSk26bagIFLVUFXaggqpV4XoQIhvBeI0Vt5V3ygk5IalUJQVcUEorihPKARQXIzyUMlBVQTK9vKDxQVLrob64aJKu52qwMZtFhddwieo9OKB6piQ8zc8LGP8AKs2o0kSIOhiF7AYjeFi7vITOIa1wg5d7fhAOvhAcs+I48Vl1axaSeMyP+wsT3lNjE7ognvbsVgbdx26LG5cfoJQMmo4kewmwCWr1Yud48xACPsuoHmDFonhlr81R62D/AFQXS0j+LTcR/cRkOQ+iBvZniSwa5hPPeBPeR910lCsHCQVxlPZ7wMp1GTR2strZFdwhrhB4ybj04/VBvhylpSxKlr4QPUimmlIUXpxiBhpVwVRiuCgkFTKpKiUCrQvEK6o4IKFyoVYhVegoQqORd6AgOcgo4IRaruehOcUFSEpjcUKbSc+AGqPUqwPosrHZFzyfnBBg7RxNavdx3W6NBgfk/TNWweDFMg5u9grmmd7edIAG8G6ACw7n7IRxRj/s4/I+fRBpVXkZHTOwE95j5ml216jXZvIPHzDvAEIWDwVSo4XLW6nXsSuhw+zg3ieZJQYmOJjeHcZxxj5z0XOYwF8SSY3uhLgY+wXfHCA6QlzstpGXVBwmFxDw1wBIkRraCActYXQ4SqRJIkBwFtAGzA6m8rYo7Ja29u4Rf6RrchGkIIwOO3xcdkWrSAu2x5R9rrOrYQg7zbJrZ+M3xukCRofz90DuB2iHHcd+7Tn/AJWjwXI7RYWukTIdI46fOy6ui+QDxA+iBukU1TKSYmqRQNsKIgMcibyC8KUMuVpQBVZXgVDkFXoclWJVS5BV7kF+au4od0FHoW97Ij0viMgOKALnZu9Fk42rJBNz/Bv/AOitLEGAfoPos79EgEkS4+3Logx8cbwbnM8DwHRP7HwAMPItp+Y+a8VbCbPDjvOMiZ6/4W7hmjKEBKVKAETdRGNXnBAq9U3VepmoaUFHiQlyUy4lLuQUcLLExkseHjvzC3XmyzMUyR8zQO1y2qGznEjm2Mj80WvhXywcrHtZcpgqvkN70zI6E+YdL+y3Nj1buboMu3+CEGwxGpuQGNTFMID0wiobCr7yCVMqu8vSgqolTC9ZANwVIRHoZQVcEKoEbRCcEAnrOFTeeTOVh2WjiXQ0k+qxqNTda466dTkgYJ3jA53KWxbN7y6ZdtfqmcNSgQe/ZBLg48hYd7oLMbFkzQagAI+HfEoHW01Lmrm9qeJ907lFpe/pZIN2ziQCXNd6SPZB1xphLVGQuGxPieqHbtx1JHZNbM8SvJioQR+eKDrCFBYNUOnWBAI1yR6dYakIFjRS2Ip26JfbniZtGzQD1WJS8aB5h7I5tP5QOTuvI0cC3von/C+J36jj1HoGf5WHtHGh7Q9lyLieV/sveGsZ/wC5AaLOcCNLOEkekjsEH0Fr7pmm5KtKYpIGgpCo0q6CVIKqQpBQSDK8TyUAr0IKvcqFELVBCARQiOCM8FCPNBn7aqQ0NBiT7LH2ed5nSo70Cd8R1P29CR6FZuxq0bwH98+o0+aoNHEViA89bfOqFh8iegHYQfcJqo1hG8SCDeNZSuHkSMgP9x85oGGoOMJLY9eaORqoqUt4QgQwmEa2+7c/LIWJ2owSG+aM4yHIklC2oXBpbcDWNRwHVcptHZr303VHSQI3WNya2bmNTF0G4+vTqZgHu130VTs9hiAB0XMeHMJUNRxZIaAS09xAPVdNhHlwD4gZEcCg3sHT8ozS21MVuNJ1TuzxmIzWT4jpFz6Y0Lr+hNkGGMGxxmpvPcb7rbx1jJMOwNFw3dwt4TPpKbfs0mm6JaADYZk8SdSuV2c1wqv3d4NANnT2DgdUBXUHUqhZMg3aPVA2fiSx7XDNpBHrP1+q0cWC57T/AGgifZI7IwpqVxTA1y5TKD69RfIBGRAI7hNUUpTMQNBZM0ygcYrtKExyu0oLleC8vIIabKFAXoQTvFeD1VxKqgs58oBurpetV3SLHicrDigxfGNm04z83pCwtmO3e5AHPn7wtLbuJFWqACYbuj1In/7D0Sm03Na6bwHtFuPAenug16VYXBAmLERKUw+K/wCRw0yHDOO959Fi1MRvPDS4NgZ+a581vLczdNYYSd6Dut1IjedlZujQLDqg3W1LSr0XGUqHWCnfQP4hgcMp9FmvwDdGx0/wmN46FCqknJAr/StbB/Kh9hAAAmSI14lM/pTqq1KBF5QGwLrjms3xRTO6HN/cxwcPx6JrDmXWuqbcpmCDwyQKUKjarQ4WOo4ckhtCm4CWweoB+qnZdxZO1qcyCgymMljSeEmOK0fBuAAdUqnPe3R6CULEtDWp3wrW8rwf77dwEHSZwmaQSlMpmiUDbCiIDCiIDNKiUMKxKD05KxyQgVcoIcoK8WqEEELL2pU3XDePkNnROmTbDWfZaTnLJ8RGKYPPM5DWSIuEHKeIKwbUDhYOzBMxDg4E8LArJr7W3yASRJIaOBtc9N76wl9q1X+Z0ttMFote1gGtAJ4nsucqYgyDPe3r0uEH0PC4YsaHGQS0mDmcs4+3BHGJYwTMuPMQOQHzsg7HxzcVQEOio0Xn7hA/p913mgHiST6BzoCDYw9XfEzloia2ssrD1v05MyLZc8h91pE6jh7IDsdz+c02KIi6zqTrrTNQAfdAGo4NWRjcae0wU3iTvGBlqhPpgtLYtzyQYJ8Ssa8sDXujMtAIBVtteI2hmck2kjLmecaJ4YNrWFoHkOYXP4/YrGgETB/uJIFtAUBvDGO/5jTOThvNPvkuqqNAuuU2BhW0agqOO86IB4A8AusrPsT89kGRj3iD8uh7ArbrXf8Al8lL7WrQDzS+zHOIAAzJ+1h7+qDv8M/eaCm6XJZOx3eWNRbktamUDTXIkoVNFQS1SVVqlBLQpAVQESEFXLxIVihoKuKwtuMHmD8jG6eYzaeE5St4myFUpgi4BHP8IPj22KLZMOOf8v431MBc/XYI1+XuF9m2r4Wo1pIaGuExGXcL5ztHCMLt1rvI3MtGcE5DW/HggytjV3teA0xOds9V0n6rnk7zo3cuZ552/wAIOA2AHUqWIpkktI/Ubrn+4ffqtLHUNw7zdc8+CCjHSCReAbDKb3gWJ5rRwmLnyzl8y7LLGHc4STDdYJJI68PU30QKLCKrSJzvGUfOeqDpGP6fhNNfISG+MkzQcIQS+reFTF4gMBJ7BUr4cutlPBK4jY9N373Odyn2sgC3brSQHEQeDbeqU2rtFlmACJmZ9IWu3D02t3WvDREAE/lZe0NlsItU9N0/ZAqLix91s7Or7zd0/wAVi4bAlsNcSeBW5s/Dlm9OqDD2/n3yWl4b/T/TEkb1zePqfllk+Ia43oul9nYxw8ogganT4IQd7sV8Fw0Jt2i622lYfh7DEM3nZnLPLutpqBmm9MNclaSKEF25lSqA3VmIJAsrNVRkpmyDyoSpBUESgggKoVi26uwIMbxXjhSwz7+Zw3RGeV47fVfPcEyJLhvOJlrYOZs0kHUXstfxftUVa5aP2UrSSbmTOlhvNz13ViUXT+4WN7n90jeJmMtO3dBr+FMSRv07EZjmCLjnnkntrYXykjInPgeC5jCYwUsSHtNgYPPejUc5B4WXfDdc2Yljsxw6oOWwVTSeyZeY0+fNVGP2U6m79SnLmHhmOoQjVmCgKKnTryTVOoFmgngqHElpg65FBtkygvk5IeCxMrUpbsXQc/iMGTMgkcLfRDwrGgwJB6R910zqbYMLntp0YMhBasy3S46o1TFeQEnRBdiWhtzeL/PmawMVi5EN48ZQM4fAuxVYtGQlzo4fCtrY/htzD5spmeKxPD3iZmFqbr2bweQHuBu3nEQfnf6aN0gOBlpAIIyIORQCZTAEBFYFUBXaYQGa5Xa5BaVdpsgMCoJhDnmpKA7Xq7RZUB4K0WQVLVIXmFSWmUHnWSm1MV+nRe8WcB5f/I2CdAK5vx1iCylTaM3OnnawiObvZBwOMbmZkudlmdRnPL3KTMAGS64EmBJMWAE9u6a2gQCADcTewhozbxOo0zPNZ1RxHG8262BF5mfdAk9xEwDxm+UXmdeWdl9H8JY0VaIII3gIeM94CxPVfNsUCZMZm8CPMbdY5QtLwltN1CoAMibTlwzHog+nFkGRdp0KQxWy2v8AMyzs40WnRqB7ZbkcxwKo8Qc4Pz1QczWoOZZwj/fFUNHeELpa7ZHmuFn1tmj+BjkUHO1KL6RlskfM09h9rDJ09lfEMcww4H57f7WbiMOJlvlPCbINN22A3JwIKz8VtEOyvnxzSLnkGIB7fdS+o25dAEXQUe5zs8vwk3kA7gI3szGg/KDi9pT5ack8QrbNwZbvOf8AuOesDW+X+kGJizDy3gbyV9J/9Odvh9P+mqHztk0yZMtzLe2i+b1n7zy6BmTfWMgi7LxZpvDmmHNIIOsi47IPvIVpukdj7RFeiyqM3DzcnDOyclBeFeVUFQUHsyrQvSpagabBV3BVAV4QeayFJHzkl8XjmUWy9wE5DUrhvEHih9XysIaycgc+pnl7oN/bvitlGW0xvO/utujoTnC4LFbVqVam8T+o4xuuddoueBIjkeBS1esYtnHEnkCN1xnpGl0PD4h28N6TLYzEzbgZEx6WKC2JpAAEEkN0MGZkGSJgDhbPRKVGQTMGf3OgmDnAHP3T9c/3GSZggjO8tAzjTtqszFPAHmJNzwNuPWMuYQLPNpy4AHTX25a5JOq8h29JmR2jnr/hNumA4iXHUiQZ0BOVjMfAlXuDF59ONhaEH03wxtQVmBwMfxeOY/kOH+1v1HAjiPf1Xx7w7tp2GqTm02c3iF9Kwu1GPaHsO8wzecsrEjJA1Xc5t2+YcLAhLnENPEH09imHVWnIwV4t3RJu757IJp78XiOf4Qa9CmR5qeecD8IbnOJBy+aQmg2RPL36IMqphMOJ8lQdMlnYttIftpHq4Se0n7LfFQvaC2IIBHRVGz5/eY5C3rCDki3kG8hn3IH0WdtSqWM3W5u0Gg/yV1+3sIA1pptg7wFjFig4LYwdDnBrncSEHzdvQ8+isyN6BJ55Zi9vmS1vEWHa2u9rQ0CQLdLn6+qzdwCJ15CdedtTPPug6/wZ4ibh3OY9pLHQeh4t42X03D1W1Gh7HBzXXkfTryXwqqf2xH2BJnU8F03g7xF/T1N1/wD8TzBAGR/uhB9SFl6FRjg4BzTIOqlBICK1DappoNBgWTtfxCykPLDjx0nque2v4k/U8jbg5NEwebjr0iOi5upXkyf3DXzCMo0HwIGNp7TfVcXOMzlcn2APpldZVfEXuTeJkuByOnBWxNUCDOusDiJzSFWDNzcmLAmZzAB6j/aCMQ/zCLDgd102uLR0RaYipTP8ZLZFjpaRJzPNRTp3zvn52iQR/wBSVGPAbuHy2MwLH+JnXgeCB3FMIJEDMEkgaxugf9Z4C+aRxAkWbmQWixPJx4kG31W3TaDvA6yQeAvNQnLjF8hmszE12EvaHhxzLhJAgDeImZyBkdggx8QNQRPAZagbt5yt6ITm2njfQ21nuPZODdvAEC3vpbMO5QqViAfrebiAbWOWmvsgxcSPMSLdTxzvreU5sXbD8O/eabHMaH5xVMQyZ+pOZte+v5KUuDfp9LSg+p7NxFPEU/1KXlOrZyPAjIHot4U4jpc818f2TtV9B4eycxLZsROS+sYHatPEUt+mQJbk4gEOzjsgHjarWN33TAGUwLarGb4lDmncpOgyAXED8lObVoHEOawO/wCMRJF5PRMUdl02WDAScy65gdUGb4ac8NcDdrYi+hElvbPutcEA5m8EdNEKhhw1hDSGtJMg6TayDi8WGAuAnINzugZxsRftzi/2Q8HT3wTvWGYEQLA/QrG/q3kOqPENa024mOa5/G13DD06Ynzbz397Nm98vZAntXEh9Z5EG8AnKB9kq2nbnMDrpHMntCrTaJg6A97/AD0TtOkW+sngBGfoUC+JqGADeLR0z9z7ItC4ERFpi5FuPbJAxVQFwg5e3Dv+VajUs0fuOgN762sBlxKDrPDHiB9EhrjLeeRHbhxX0bD1hUaHNNjdfFabo8wi3Hd+2f8AkdV1vhvbpYd1xJbawgkGNDzjug+iAKWkJbD4kPAIMg5H7cjyR2oPmWF4nzC1hfjOnC6iuCT2sJDTpoBEeuiZqWN7W0GpzguM2sg02dQMh5heQJGWsacUCb3E2MNjnUkXufS0xqvNwsGSRwdAm8gZjkLSeNk0Gk2FoIMznlADdYGvNGLb6Aict1pyuINougUp0C2CAQAZHmaQATn5jxP3Qtp095hIJji6w/lBHGeCcZTyBaBMwXNzMwIj78eil1Mif3HLID1P8fUBBm4ne3f02CGmN4iJcTo46D62WU6gBUgAnjEn+JMSM+C6NtPiQeItxGoJn2VKuEAmWNi2YEm2Vr950GSDIZSM3F47ANsTPCIM8roVapNtf5a3gg9/madxIY2zHETaNLZWOv5SjqBkzeCeVp15T6IEnMGuXG97ZXHEZpHFUiOnbTj6rWfRcHO4zGXLlY6dUviqImJkfMjll7SgSYyAOedzkOPp7KaflMgnkcvopLCHEC1zb24IlIZxwj5zQdZ4P29JDH3IyPEcM7ldi6qZlrHHhaBfrdfHySw+XPMHI21Xa+GdtNLQ17gH9eH5QauIwlV2bgBMwCc+4XhQEBhMReOfU9U69s9/b8hDgmzgORQLVKAcIcAevHivPw1Nx8zGu6gJg9pAhDp0CbiPbL1QYG2dnhj5bAa4CLC0Wi8+yz8S0RNuPU8TOk/Ra22K4dUaA6Q1sWymZmdRdc7tnEQA3Muz/wAAW4XQZT5cTF79fZGpS4xOZA7C1h+UNnaU9hGTczAsD62txA9uyBhlMxblcCwtlfP5miUSQZ1iRMZc4zCYw+E3gDA1tEjTOUw3CCJtIm0XN8gNBzMoNfYG2Sy9y1xAcJ9xrI6aLu6D5F8/qNCvm9CkWuEZjpbs23JdpsXGw0NeCCPLvRYibTItEwg//9k="/>
          <p:cNvSpPr>
            <a:spLocks noChangeAspect="1" noChangeArrowheads="1"/>
          </p:cNvSpPr>
          <p:nvPr/>
        </p:nvSpPr>
        <p:spPr bwMode="auto">
          <a:xfrm>
            <a:off x="155575" y="-1836738"/>
            <a:ext cx="3829050" cy="382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8" name="AutoShape 6" descr="data:image/jpeg;base64,/9j/4AAQSkZJRgABAQAAAQABAAD/2wCEAAkGBxQSEhUUExQWFhUXGBgaFxgXGBccHBoXGhUXGBoVFxcYHSggHBwlHBYcITEhJSkrLi4uFx8zODMsNygtLiwBCgoKBQUFDgUFDisZExkrKysrKysrKysrKysrKysrKysrKysrKysrKysrKysrKysrKysrKysrKysrKysrKysrK//AABEIAOAA4AMBIgACEQEDEQH/xAAbAAACAwEBAQAAAAAAAAAAAAADBAECBQYAB//EADkQAAEDAgMGBQMDBAIBBQAAAAEAAhEDIQQxQQUSUWFxgQYikaHwscHREzJCFFLh8SNicgckM7LC/8QAFAEBAAAAAAAAAAAAAAAAAAAAAP/EABQRAQAAAAAAAAAAAAAAAAAAAAD/2gAMAwEAAhEDEQA/APoJK8AoaVKCIVSrKEAn/RAcExUS7igC/LNVVyhuQUc5eJUQocLILF6tvJdSHID5rwCE18ZlCrY9oyBPSEDgKs1ZeH2o12hB058kduOHPlGvK+qB9VBSD9odDGZ+0jNHw20GVLAweB+yBoIjSh7qtTKAoKIChBFYUBWOTFMpSk26bagIFLVUFXaggqpV4XoQIhvBeI0Vt5V3ygk5IalUJQVcUEorihPKARQXIzyUMlBVQTK9vKDxQVLrob64aJKu52qwMZtFhddwieo9OKB6piQ8zc8LGP8AKs2o0kSIOhiF7AYjeFi7vITOIa1wg5d7fhAOvhAcs+I48Vl1axaSeMyP+wsT3lNjE7ognvbsVgbdx26LG5cfoJQMmo4kewmwCWr1Yud48xACPsuoHmDFonhlr81R62D/AFQXS0j+LTcR/cRkOQ+iBvZniSwa5hPPeBPeR910lCsHCQVxlPZ7wMp1GTR2strZFdwhrhB4ybj04/VBvhylpSxKlr4QPUimmlIUXpxiBhpVwVRiuCgkFTKpKiUCrQvEK6o4IKFyoVYhVegoQqORd6AgOcgo4IRaruehOcUFSEpjcUKbSc+AGqPUqwPosrHZFzyfnBBg7RxNavdx3W6NBgfk/TNWweDFMg5u9grmmd7edIAG8G6ACw7n7IRxRj/s4/I+fRBpVXkZHTOwE95j5ml216jXZvIPHzDvAEIWDwVSo4XLW6nXsSuhw+zg3ieZJQYmOJjeHcZxxj5z0XOYwF8SSY3uhLgY+wXfHCA6QlzstpGXVBwmFxDw1wBIkRraCActYXQ4SqRJIkBwFtAGzA6m8rYo7Ja29u4Rf6RrchGkIIwOO3xcdkWrSAu2x5R9rrOrYQg7zbJrZ+M3xukCRofz90DuB2iHHcd+7Tn/AJWjwXI7RYWukTIdI46fOy6ui+QDxA+iBukU1TKSYmqRQNsKIgMcibyC8KUMuVpQBVZXgVDkFXoclWJVS5BV7kF+au4od0FHoW97Ij0viMgOKALnZu9Fk42rJBNz/Bv/AOitLEGAfoPos79EgEkS4+3Logx8cbwbnM8DwHRP7HwAMPItp+Y+a8VbCbPDjvOMiZ6/4W7hmjKEBKVKAETdRGNXnBAq9U3VepmoaUFHiQlyUy4lLuQUcLLExkseHjvzC3XmyzMUyR8zQO1y2qGznEjm2Mj80WvhXywcrHtZcpgqvkN70zI6E+YdL+y3Nj1buboMu3+CEGwxGpuQGNTFMID0wiobCr7yCVMqu8vSgqolTC9ZANwVIRHoZQVcEKoEbRCcEAnrOFTeeTOVh2WjiXQ0k+qxqNTda466dTkgYJ3jA53KWxbN7y6ZdtfqmcNSgQe/ZBLg48hYd7oLMbFkzQagAI+HfEoHW01Lmrm9qeJ907lFpe/pZIN2ziQCXNd6SPZB1xphLVGQuGxPieqHbtx1JHZNbM8SvJioQR+eKDrCFBYNUOnWBAI1yR6dYakIFjRS2Ip26JfbniZtGzQD1WJS8aB5h7I5tP5QOTuvI0cC3von/C+J36jj1HoGf5WHtHGh7Q9lyLieV/sveGsZ/wC5AaLOcCNLOEkekjsEH0Fr7pmm5KtKYpIGgpCo0q6CVIKqQpBQSDK8TyUAr0IKvcqFELVBCARQiOCM8FCPNBn7aqQ0NBiT7LH2ed5nSo70Cd8R1P29CR6FZuxq0bwH98+o0+aoNHEViA89bfOqFh8iegHYQfcJqo1hG8SCDeNZSuHkSMgP9x85oGGoOMJLY9eaORqoqUt4QgQwmEa2+7c/LIWJ2owSG+aM4yHIklC2oXBpbcDWNRwHVcptHZr303VHSQI3WNya2bmNTF0G4+vTqZgHu130VTs9hiAB0XMeHMJUNRxZIaAS09xAPVdNhHlwD4gZEcCg3sHT8ozS21MVuNJ1TuzxmIzWT4jpFz6Y0Lr+hNkGGMGxxmpvPcb7rbx1jJMOwNFw3dwt4TPpKbfs0mm6JaADYZk8SdSuV2c1wqv3d4NANnT2DgdUBXUHUqhZMg3aPVA2fiSx7XDNpBHrP1+q0cWC57T/AGgifZI7IwpqVxTA1y5TKD69RfIBGRAI7hNUUpTMQNBZM0ygcYrtKExyu0oLleC8vIIabKFAXoQTvFeD1VxKqgs58oBurpetV3SLHicrDigxfGNm04z83pCwtmO3e5AHPn7wtLbuJFWqACYbuj1In/7D0Sm03Na6bwHtFuPAenug16VYXBAmLERKUw+K/wCRw0yHDOO959Fi1MRvPDS4NgZ+a581vLczdNYYSd6Dut1IjedlZujQLDqg3W1LSr0XGUqHWCnfQP4hgcMp9FmvwDdGx0/wmN46FCqknJAr/StbB/Kh9hAAAmSI14lM/pTqq1KBF5QGwLrjms3xRTO6HN/cxwcPx6JrDmXWuqbcpmCDwyQKUKjarQ4WOo4ckhtCm4CWweoB+qnZdxZO1qcyCgymMljSeEmOK0fBuAAdUqnPe3R6CULEtDWp3wrW8rwf77dwEHSZwmaQSlMpmiUDbCiIDCiIDNKiUMKxKD05KxyQgVcoIcoK8WqEEELL2pU3XDePkNnROmTbDWfZaTnLJ8RGKYPPM5DWSIuEHKeIKwbUDhYOzBMxDg4E8LArJr7W3yASRJIaOBtc9N76wl9q1X+Z0ttMFote1gGtAJ4nsucqYgyDPe3r0uEH0PC4YsaHGQS0mDmcs4+3BHGJYwTMuPMQOQHzsg7HxzcVQEOio0Xn7hA/p913mgHiST6BzoCDYw9XfEzloia2ssrD1v05MyLZc8h91pE6jh7IDsdz+c02KIi6zqTrrTNQAfdAGo4NWRjcae0wU3iTvGBlqhPpgtLYtzyQYJ8Ssa8sDXujMtAIBVtteI2hmck2kjLmecaJ4YNrWFoHkOYXP4/YrGgETB/uJIFtAUBvDGO/5jTOThvNPvkuqqNAuuU2BhW0agqOO86IB4A8AusrPsT89kGRj3iD8uh7ArbrXf8Al8lL7WrQDzS+zHOIAAzJ+1h7+qDv8M/eaCm6XJZOx3eWNRbktamUDTXIkoVNFQS1SVVqlBLQpAVQESEFXLxIVihoKuKwtuMHmD8jG6eYzaeE5St4myFUpgi4BHP8IPj22KLZMOOf8v431MBc/XYI1+XuF9m2r4Wo1pIaGuExGXcL5ztHCMLt1rvI3MtGcE5DW/HggytjV3teA0xOds9V0n6rnk7zo3cuZ552/wAIOA2AHUqWIpkktI/Ubrn+4ffqtLHUNw7zdc8+CCjHSCReAbDKb3gWJ5rRwmLnyzl8y7LLGHc4STDdYJJI68PU30QKLCKrSJzvGUfOeqDpGP6fhNNfISG+MkzQcIQS+reFTF4gMBJ7BUr4cutlPBK4jY9N373Odyn2sgC3brSQHEQeDbeqU2rtFlmACJmZ9IWu3D02t3WvDREAE/lZe0NlsItU9N0/ZAqLix91s7Or7zd0/wAVi4bAlsNcSeBW5s/Dlm9OqDD2/n3yWl4b/T/TEkb1zePqfllk+Ia43oul9nYxw8ogganT4IQd7sV8Fw0Jt2i622lYfh7DEM3nZnLPLutpqBmm9MNclaSKEF25lSqA3VmIJAsrNVRkpmyDyoSpBUESgggKoVi26uwIMbxXjhSwz7+Zw3RGeV47fVfPcEyJLhvOJlrYOZs0kHUXstfxftUVa5aP2UrSSbmTOlhvNz13ViUXT+4WN7n90jeJmMtO3dBr+FMSRv07EZjmCLjnnkntrYXykjInPgeC5jCYwUsSHtNgYPPejUc5B4WXfDdc2Yljsxw6oOWwVTSeyZeY0+fNVGP2U6m79SnLmHhmOoQjVmCgKKnTryTVOoFmgngqHElpg65FBtkygvk5IeCxMrUpbsXQc/iMGTMgkcLfRDwrGgwJB6R910zqbYMLntp0YMhBasy3S46o1TFeQEnRBdiWhtzeL/PmawMVi5EN48ZQM4fAuxVYtGQlzo4fCtrY/htzD5spmeKxPD3iZmFqbr2bweQHuBu3nEQfnf6aN0gOBlpAIIyIORQCZTAEBFYFUBXaYQGa5Xa5BaVdpsgMCoJhDnmpKA7Xq7RZUB4K0WQVLVIXmFSWmUHnWSm1MV+nRe8WcB5f/I2CdAK5vx1iCylTaM3OnnawiObvZBwOMbmZkudlmdRnPL3KTMAGS64EmBJMWAE9u6a2gQCADcTewhozbxOo0zPNZ1RxHG8262BF5mfdAk9xEwDxm+UXmdeWdl9H8JY0VaIII3gIeM94CxPVfNsUCZMZm8CPMbdY5QtLwltN1CoAMibTlwzHog+nFkGRdp0KQxWy2v8AMyzs40WnRqB7ZbkcxwKo8Qc4Pz1QczWoOZZwj/fFUNHeELpa7ZHmuFn1tmj+BjkUHO1KL6RlskfM09h9rDJ09lfEMcww4H57f7WbiMOJlvlPCbINN22A3JwIKz8VtEOyvnxzSLnkGIB7fdS+o25dAEXQUe5zs8vwk3kA7gI3szGg/KDi9pT5ack8QrbNwZbvOf8AuOesDW+X+kGJizDy3gbyV9J/9Odvh9P+mqHztk0yZMtzLe2i+b1n7zy6BmTfWMgi7LxZpvDmmHNIIOsi47IPvIVpukdj7RFeiyqM3DzcnDOyclBeFeVUFQUHsyrQvSpagabBV3BVAV4QeayFJHzkl8XjmUWy9wE5DUrhvEHih9XysIaycgc+pnl7oN/bvitlGW0xvO/utujoTnC4LFbVqVam8T+o4xuuddoueBIjkeBS1esYtnHEnkCN1xnpGl0PD4h28N6TLYzEzbgZEx6WKC2JpAAEEkN0MGZkGSJgDhbPRKVGQTMGf3OgmDnAHP3T9c/3GSZggjO8tAzjTtqszFPAHmJNzwNuPWMuYQLPNpy4AHTX25a5JOq8h29JmR2jnr/hNumA4iXHUiQZ0BOVjMfAlXuDF59ONhaEH03wxtQVmBwMfxeOY/kOH+1v1HAjiPf1Xx7w7tp2GqTm02c3iF9Kwu1GPaHsO8wzecsrEjJA1Xc5t2+YcLAhLnENPEH09imHVWnIwV4t3RJu757IJp78XiOf4Qa9CmR5qeecD8IbnOJBy+aQmg2RPL36IMqphMOJ8lQdMlnYttIftpHq4Se0n7LfFQvaC2IIBHRVGz5/eY5C3rCDki3kG8hn3IH0WdtSqWM3W5u0Gg/yV1+3sIA1pptg7wFjFig4LYwdDnBrncSEHzdvQ8+isyN6BJ55Zi9vmS1vEWHa2u9rQ0CQLdLn6+qzdwCJ15CdedtTPPug6/wZ4ibh3OY9pLHQeh4t42X03D1W1Gh7HBzXXkfTryXwqqf2xH2BJnU8F03g7xF/T1N1/wD8TzBAGR/uhB9SFl6FRjg4BzTIOqlBICK1DappoNBgWTtfxCykPLDjx0nque2v4k/U8jbg5NEwebjr0iOi5upXkyf3DXzCMo0HwIGNp7TfVcXOMzlcn2APpldZVfEXuTeJkuByOnBWxNUCDOusDiJzSFWDNzcmLAmZzAB6j/aCMQ/zCLDgd102uLR0RaYipTP8ZLZFjpaRJzPNRTp3zvn52iQR/wBSVGPAbuHy2MwLH+JnXgeCB3FMIJEDMEkgaxugf9Z4C+aRxAkWbmQWixPJx4kG31W3TaDvA6yQeAvNQnLjF8hmszE12EvaHhxzLhJAgDeImZyBkdggx8QNQRPAZagbt5yt6ITm2njfQ21nuPZODdvAEC3vpbMO5QqViAfrebiAbWOWmvsgxcSPMSLdTxzvreU5sXbD8O/eabHMaH5xVMQyZ+pOZte+v5KUuDfp9LSg+p7NxFPEU/1KXlOrZyPAjIHot4U4jpc818f2TtV9B4eycxLZsROS+sYHatPEUt+mQJbk4gEOzjsgHjarWN33TAGUwLarGb4lDmncpOgyAXED8lObVoHEOawO/wCMRJF5PRMUdl02WDAScy65gdUGb4ac8NcDdrYi+hElvbPutcEA5m8EdNEKhhw1hDSGtJMg6TayDi8WGAuAnINzugZxsRftzi/2Q8HT3wTvWGYEQLA/QrG/q3kOqPENa024mOa5/G13DD06Ynzbz397Nm98vZAntXEh9Z5EG8AnKB9kq2nbnMDrpHMntCrTaJg6A97/AD0TtOkW+sngBGfoUC+JqGADeLR0z9z7ItC4ERFpi5FuPbJAxVQFwg5e3Dv+VajUs0fuOgN762sBlxKDrPDHiB9EhrjLeeRHbhxX0bD1hUaHNNjdfFabo8wi3Hd+2f8AkdV1vhvbpYd1xJbawgkGNDzjug+iAKWkJbD4kPAIMg5H7cjyR2oPmWF4nzC1hfjOnC6iuCT2sJDTpoBEeuiZqWN7W0GpzguM2sg02dQMh5heQJGWsacUCb3E2MNjnUkXufS0xqvNwsGSRwdAm8gZjkLSeNk0Gk2FoIMznlADdYGvNGLb6Aict1pyuINougUp0C2CAQAZHmaQATn5jxP3Qtp095hIJji6w/lBHGeCcZTyBaBMwXNzMwIj78eil1Mif3HLID1P8fUBBm4ne3f02CGmN4iJcTo46D62WU6gBUgAnjEn+JMSM+C6NtPiQeItxGoJn2VKuEAmWNi2YEm2Vr950GSDIZSM3F47ANsTPCIM8roVapNtf5a3gg9/madxIY2zHETaNLZWOv5SjqBkzeCeVp15T6IEnMGuXG97ZXHEZpHFUiOnbTj6rWfRcHO4zGXLlY6dUviqImJkfMjll7SgSYyAOedzkOPp7KaflMgnkcvopLCHEC1zb24IlIZxwj5zQdZ4P29JDH3IyPEcM7ldi6qZlrHHhaBfrdfHySw+XPMHI21Xa+GdtNLQ17gH9eH5QauIwlV2bgBMwCc+4XhQEBhMReOfU9U69s9/b8hDgmzgORQLVKAcIcAevHivPw1Nx8zGu6gJg9pAhDp0CbiPbL1QYG2dnhj5bAa4CLC0Wi8+yz8S0RNuPU8TOk/Ra22K4dUaA6Q1sWymZmdRdc7tnEQA3Muz/wAAW4XQZT5cTF79fZGpS4xOZA7C1h+UNnaU9hGTczAsD62txA9uyBhlMxblcCwtlfP5miUSQZ1iRMZc4zCYw+E3gDA1tEjTOUw3CCJtIm0XN8gNBzMoNfYG2Sy9y1xAcJ9xrI6aLu6D5F8/qNCvm9CkWuEZjpbs23JdpsXGw0NeCCPLvRYibTItEwg//9k="/>
          <p:cNvSpPr>
            <a:spLocks noChangeAspect="1" noChangeArrowheads="1"/>
          </p:cNvSpPr>
          <p:nvPr/>
        </p:nvSpPr>
        <p:spPr bwMode="auto">
          <a:xfrm>
            <a:off x="155575" y="-1836738"/>
            <a:ext cx="3829050" cy="382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9" name="TextBox 10"/>
          <p:cNvSpPr txBox="1">
            <a:spLocks noChangeArrowheads="1"/>
          </p:cNvSpPr>
          <p:nvPr/>
        </p:nvSpPr>
        <p:spPr bwMode="auto">
          <a:xfrm>
            <a:off x="5029200" y="20574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2536" name="Picture 8" descr="http://www.biography.com/imported/images/Biography/Images/Profiles/T/Samuel-Taylor-Coleridge-9253238-1-4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828800"/>
            <a:ext cx="3505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dex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ekton Pro Ext" pitchFamily="34" charset="0"/>
              </a:rPr>
              <a:t>WORDSWORTH AND COLERIDGE …</a:t>
            </a:r>
            <a:endParaRPr lang="en-US" dirty="0">
              <a:solidFill>
                <a:srgbClr val="FFFF00"/>
              </a:solidFill>
              <a:latin typeface="Tekton Pro Ex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002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Authors of  Lyrical </a:t>
            </a:r>
            <a:r>
              <a:rPr lang="en-US" sz="2000" dirty="0">
                <a:solidFill>
                  <a:srgbClr val="FFFF00"/>
                </a:solidFill>
                <a:latin typeface="+mj-lt"/>
              </a:rPr>
              <a:t>Ballads</a:t>
            </a: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.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  <a:latin typeface="+mj-lt"/>
              </a:rPr>
              <a:t> Collection of poems have many characteristics typical of romantic poetry</a:t>
            </a: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.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Distinguished for writings on criticism and principles of poetry.</a:t>
            </a: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8914" name="Picture 2" descr="http://3.bp.blogspot.com/-xqma4izwEic/TWhGT0bdJbI/AAAAAAAALZ4/sUG29_kXLWQ/s1600/9781604241778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40974">
            <a:off x="474939" y="3243594"/>
            <a:ext cx="2139011" cy="3182641"/>
          </a:xfrm>
          <a:prstGeom prst="rect">
            <a:avLst/>
          </a:prstGeom>
          <a:noFill/>
        </p:spPr>
      </p:pic>
      <p:pic>
        <p:nvPicPr>
          <p:cNvPr id="38916" name="Picture 4" descr="http://upload.wikimedia.org/wikipedia/commons/7/70/Lyrical_Balla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1483">
            <a:off x="2521402" y="3176324"/>
            <a:ext cx="2060147" cy="3200400"/>
          </a:xfrm>
          <a:prstGeom prst="rect">
            <a:avLst/>
          </a:prstGeom>
          <a:noFill/>
        </p:spPr>
      </p:pic>
      <p:pic>
        <p:nvPicPr>
          <p:cNvPr id="38920" name="Picture 8" descr="http://thequietvoice18.files.wordpress.com/2011/05/the-rime-of-the-ancient-mariner-co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26058">
            <a:off x="6627395" y="3269234"/>
            <a:ext cx="2143510" cy="3137477"/>
          </a:xfrm>
          <a:prstGeom prst="rect">
            <a:avLst/>
          </a:prstGeom>
          <a:noFill/>
        </p:spPr>
      </p:pic>
      <p:pic>
        <p:nvPicPr>
          <p:cNvPr id="38918" name="Picture 6" descr="http://bks9.books.google.com.ph/books?id=OOgOAQAAMAAJ&amp;printsec=frontcover&amp;img=1&amp;zoom=1&amp;h=160&amp;stbn=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51622">
            <a:off x="4685010" y="3197214"/>
            <a:ext cx="2138881" cy="320832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3" descr="index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latin typeface="Tekton Pro Ext" pitchFamily="34" charset="0"/>
              </a:rPr>
              <a:t>WILLIAM WORDSWORTH </a:t>
            </a:r>
            <a:br>
              <a:rPr lang="en-US" dirty="0" smtClean="0">
                <a:solidFill>
                  <a:srgbClr val="FFFF00"/>
                </a:solidFill>
                <a:latin typeface="Tekton Pro Ext" pitchFamily="34" charset="0"/>
              </a:rPr>
            </a:br>
            <a:r>
              <a:rPr lang="en-US" dirty="0" smtClean="0">
                <a:solidFill>
                  <a:srgbClr val="FFFF00"/>
                </a:solidFill>
                <a:latin typeface="Tekton Pro Ext" pitchFamily="34" charset="0"/>
              </a:rPr>
              <a:t>(1770-1850)</a:t>
            </a:r>
            <a:endParaRPr lang="en-US" dirty="0" smtClean="0">
              <a:solidFill>
                <a:srgbClr val="FFFF00"/>
              </a:solidFill>
              <a:latin typeface="Tekton Pro Ext" pitchFamily="34" charset="0"/>
            </a:endParaRPr>
          </a:p>
        </p:txBody>
      </p:sp>
      <p:pic>
        <p:nvPicPr>
          <p:cNvPr id="14341" name="Picture 5" descr="http://upload.wikimedia.org/wikipedia/commons/8/81/William_Wordsworth_at_28_by_William_Shute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447800"/>
            <a:ext cx="2428875" cy="4876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1600200"/>
            <a:ext cx="60198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Wordsworth verses, are about country scenes and country people and show his love for nature.  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The famous </a:t>
            </a:r>
            <a:r>
              <a:rPr lang="en-US" b="1" i="1" u="sng" dirty="0" smtClean="0">
                <a:solidFill>
                  <a:srgbClr val="FFFF00"/>
                </a:solidFill>
                <a:latin typeface="+mj-lt"/>
              </a:rPr>
              <a:t>“LINES COMPOSED A FEW MILES ABOVE TINTERN ABBEY” 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appeared in Lyrical ballads.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+mj-lt"/>
              </a:rPr>
              <a:t> Representative of Wordsworth’s other work is the long autobiographical poem, </a:t>
            </a:r>
            <a:r>
              <a:rPr lang="en-US" b="1" i="1" u="sng" dirty="0" smtClean="0">
                <a:solidFill>
                  <a:srgbClr val="FFFF00"/>
                </a:solidFill>
                <a:latin typeface="+mj-lt"/>
              </a:rPr>
              <a:t>THE PRELUDE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, which was NOT published until 1850, and such shorter poems as </a:t>
            </a:r>
            <a:r>
              <a:rPr lang="en-US" b="1" i="1" u="sng" dirty="0" smtClean="0">
                <a:solidFill>
                  <a:srgbClr val="FFFF00"/>
                </a:solidFill>
                <a:latin typeface="+mj-lt"/>
              </a:rPr>
              <a:t>“MY HEART LEAPS UP WHEN I BEHOLD” 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and </a:t>
            </a:r>
            <a:r>
              <a:rPr lang="en-US" b="1" i="1" u="sng" dirty="0" smtClean="0">
                <a:solidFill>
                  <a:srgbClr val="FFFF00"/>
                </a:solidFill>
                <a:latin typeface="+mj-lt"/>
              </a:rPr>
              <a:t>“I WANDERED LONELY AS A CLOUD”, 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also called </a:t>
            </a:r>
            <a:r>
              <a:rPr lang="en-US" b="1" i="1" u="sng" dirty="0" smtClean="0">
                <a:solidFill>
                  <a:srgbClr val="FFFF00"/>
                </a:solidFill>
                <a:latin typeface="+mj-lt"/>
              </a:rPr>
              <a:t>“DAFFODILS”.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+mj-lt"/>
              </a:rPr>
              <a:t>  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Wordsworth’s poetry varies widely; some is written in plain language, and other poems style is complex.    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dex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ekton Pro Ext" pitchFamily="34" charset="0"/>
              </a:rPr>
              <a:t>SAMUEL TAYLOR COLERIDGE (1772-1834)</a:t>
            </a:r>
            <a:endParaRPr lang="en-US" dirty="0">
              <a:solidFill>
                <a:srgbClr val="FFFF00"/>
              </a:solidFill>
              <a:latin typeface="Tekton Pro Ex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828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9938" name="Picture 2" descr="File:SamuelTaylorColerid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3072130" cy="5029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29000" y="1752600"/>
            <a:ext cx="5562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Coleridge’s major work of this sort is the autobiographical  </a:t>
            </a:r>
            <a:r>
              <a:rPr lang="en-US" sz="2400" b="1" i="1" u="sng" dirty="0" smtClean="0">
                <a:solidFill>
                  <a:srgbClr val="FFFF00"/>
                </a:solidFill>
                <a:latin typeface="+mj-lt"/>
              </a:rPr>
              <a:t>BIOGRAPHIA LITERARIA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(1817).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MOST FAMOUS POEMS: </a:t>
            </a:r>
            <a:r>
              <a:rPr lang="en-US" sz="2400" b="1" i="1" u="sng" dirty="0" smtClean="0">
                <a:solidFill>
                  <a:srgbClr val="FFFF00"/>
                </a:solidFill>
                <a:latin typeface="+mj-lt"/>
              </a:rPr>
              <a:t>“THE RIME OF THE ANCIENT MARINER”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, appeared in Lyrical ballads.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He is also well known for the unfinished </a:t>
            </a:r>
            <a:r>
              <a:rPr lang="en-US" sz="2400" b="1" i="1" u="sng" dirty="0" smtClean="0">
                <a:solidFill>
                  <a:srgbClr val="FFFF00"/>
                </a:solidFill>
                <a:latin typeface="+mj-lt"/>
              </a:rPr>
              <a:t>“KUBLA KHAN” 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and </a:t>
            </a:r>
            <a:r>
              <a:rPr lang="en-US" sz="2400" b="1" i="1" u="sng" dirty="0" smtClean="0">
                <a:solidFill>
                  <a:srgbClr val="FFFF00"/>
                </a:solidFill>
                <a:latin typeface="+mj-lt"/>
              </a:rPr>
              <a:t>“CHRISTABEL”.</a:t>
            </a:r>
            <a:endParaRPr lang="en-US" sz="2400" b="1" i="1" u="sng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iner Hand ITC" pitchFamily="66" charset="0"/>
              </a:rPr>
              <a:t>ENGLISH-AMERICAN LITERATURE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iner Hand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47244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kton Pro Ext" pitchFamily="34" charset="0"/>
              </a:rPr>
              <a:t>REPORTED BY: BELLEN, ALYSSA C.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kton Pro Ext" pitchFamily="34" charset="0"/>
              </a:rPr>
              <a:t>	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kton Pro Ext" pitchFamily="34" charset="0"/>
              </a:rPr>
              <a:t>                  BSED-ENGLISH 2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ekton Pro Ext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 descr="index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  <a:latin typeface="Tekton Pro Ext" pitchFamily="34" charset="0"/>
              </a:rPr>
              <a:t>THE NOVEL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1143000"/>
            <a:ext cx="85344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 </a:t>
            </a:r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saw the flowering of novel.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Arial" charset="0"/>
              <a:buChar char="•"/>
            </a:pPr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 Some trace this form of fiction back to Lyly’s Euphues and some term are from Bunyan’s Pilgrim’s Progress a novel.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Arial" charset="0"/>
              <a:buChar char="•"/>
            </a:pPr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 ENGLISH NOVEL, have had its real beginning in the works of five men whose career overlapped: DEFOE, RICHARDSON, FIELDING, STERNE and SMOLLET. </a:t>
            </a:r>
          </a:p>
          <a:p>
            <a:pPr>
              <a:buClr>
                <a:srgbClr val="FFFF00"/>
              </a:buClr>
              <a:buFont typeface="Arial" charset="0"/>
              <a:buChar char="•"/>
            </a:pP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3" descr="index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868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latin typeface="Tekton Pro Ext" pitchFamily="34" charset="0"/>
              </a:rPr>
              <a:t>DANIEL DEFOE (1660-1731)</a:t>
            </a:r>
          </a:p>
        </p:txBody>
      </p:sp>
      <p:pic>
        <p:nvPicPr>
          <p:cNvPr id="1028" name="Picture 4" descr="File:Daniel Defoe Kneller Sty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2819400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76600" y="1066800"/>
            <a:ext cx="55626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</a:t>
            </a: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led an active life as a journalist and political pamphleteer.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Arial" charset="0"/>
              <a:buChar char="•"/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 More than once his opinions carried him into prisons.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Arial" charset="0"/>
              <a:buChar char="•"/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 He wrote many books, including the novels </a:t>
            </a:r>
            <a:r>
              <a:rPr lang="en-US" sz="2000" b="1" i="1" u="sng">
                <a:solidFill>
                  <a:srgbClr val="FFFF00"/>
                </a:solidFill>
                <a:latin typeface="Calibri" pitchFamily="34" charset="0"/>
              </a:rPr>
              <a:t>MOLL FLANDERS </a:t>
            </a: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(1724).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Arial" charset="0"/>
              <a:buChar char="•"/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 His </a:t>
            </a:r>
            <a:r>
              <a:rPr lang="en-US" sz="2000" b="1" i="1" u="sng">
                <a:solidFill>
                  <a:srgbClr val="FFFF00"/>
                </a:solidFill>
                <a:latin typeface="Calibri" pitchFamily="34" charset="0"/>
              </a:rPr>
              <a:t>JOURNAL OF THE PLAGUE YEAR </a:t>
            </a: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(1722) is written as a factual firsthand account of England’s great plague of 1664-65.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Arial" charset="0"/>
              <a:buChar char="•"/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 Its first and greatest novel appeared in 1719.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Arial" charset="0"/>
              <a:buChar char="•"/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000" b="1" i="1" u="sng">
                <a:solidFill>
                  <a:srgbClr val="FFFF00"/>
                </a:solidFill>
                <a:latin typeface="Calibri" pitchFamily="34" charset="0"/>
              </a:rPr>
              <a:t>ROBINSON CRUSOE</a:t>
            </a: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, a famous tale of shipwreck and solitary survival. </a:t>
            </a:r>
            <a:endParaRPr lang="en-US" sz="2000"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Content Placeholder 3" descr="index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latin typeface="Tekton Pro Ext" pitchFamily="34" charset="0"/>
              </a:rPr>
              <a:t>SAMUEL RICHARDSON (1689-1761)</a:t>
            </a:r>
          </a:p>
        </p:txBody>
      </p:sp>
      <p:pic>
        <p:nvPicPr>
          <p:cNvPr id="17410" name="Picture 2" descr="File:Samuel Richardson by Joseph Highmo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295400"/>
            <a:ext cx="34099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" y="1371600"/>
            <a:ext cx="5257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</a:t>
            </a:r>
            <a:r>
              <a:rPr lang="en-US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A  printer by trade, wrote the novel </a:t>
            </a:r>
            <a:r>
              <a:rPr lang="en-US" sz="2000" b="1" i="1" u="sng">
                <a:solidFill>
                  <a:srgbClr val="FFFF00"/>
                </a:solidFill>
                <a:latin typeface="Calibri" pitchFamily="34" charset="0"/>
              </a:rPr>
              <a:t>PAMELA:</a:t>
            </a: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 or, </a:t>
            </a:r>
            <a:r>
              <a:rPr lang="en-US" sz="2000" b="1" i="1" u="sng">
                <a:solidFill>
                  <a:srgbClr val="FFFF00"/>
                </a:solidFill>
                <a:latin typeface="Calibri" pitchFamily="34" charset="0"/>
              </a:rPr>
              <a:t>VIRTUE REWARDED </a:t>
            </a: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(1740-42).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Arial" charset="0"/>
              <a:buChar char="•"/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 A story with a moral, it is told through letters written by its heroine– a device often used in early fiction.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Arial" charset="0"/>
              <a:buChar char="•"/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 Novels made up of letters are called </a:t>
            </a:r>
            <a:r>
              <a:rPr lang="en-US" sz="2000" b="1" i="1" u="sng">
                <a:solidFill>
                  <a:srgbClr val="FFFF00"/>
                </a:solidFill>
                <a:latin typeface="Calibri" pitchFamily="34" charset="0"/>
              </a:rPr>
              <a:t>EPISTOLARY NOVELS.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Arial" charset="0"/>
              <a:buChar char="•"/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 Two later Richardson Novels, </a:t>
            </a:r>
            <a:r>
              <a:rPr lang="en-US" sz="2000" b="1" i="1" u="sng">
                <a:solidFill>
                  <a:srgbClr val="FFFF00"/>
                </a:solidFill>
                <a:latin typeface="Calibri" pitchFamily="34" charset="0"/>
              </a:rPr>
              <a:t>CLARISSA </a:t>
            </a: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(1747-48) and </a:t>
            </a:r>
            <a:r>
              <a:rPr lang="en-US" sz="2000" b="1" i="1" u="sng">
                <a:solidFill>
                  <a:srgbClr val="FFFF00"/>
                </a:solidFill>
                <a:latin typeface="Calibri" pitchFamily="34" charset="0"/>
              </a:rPr>
              <a:t>SIR CHARLES GRANDISON </a:t>
            </a: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(1753-54), are also in the epistolary form.</a:t>
            </a:r>
            <a:endParaRPr lang="en-US" sz="2000" b="1" i="1" u="sng">
              <a:latin typeface="Calibri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 descr="index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7921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latin typeface="Tekton Pro Ext" pitchFamily="34" charset="0"/>
              </a:rPr>
              <a:t>HENRY FIELDING (1707-54)</a:t>
            </a:r>
          </a:p>
        </p:txBody>
      </p:sp>
      <p:pic>
        <p:nvPicPr>
          <p:cNvPr id="18434" name="Picture 2" descr="http://www.biography.com/imported/images/Biography/Images/Profiles/F/Henry-Fielding-9294606-1-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066800"/>
            <a:ext cx="28384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990600"/>
            <a:ext cx="55626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Font typeface="Arial" charset="0"/>
              <a:buChar char="•"/>
            </a:pPr>
            <a:r>
              <a:rPr lang="en-US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A successful dramatist.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Arial" charset="0"/>
              <a:buChar char="•"/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 Licensing Act of 1737 caused his plays to be banned.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Arial" charset="0"/>
              <a:buChar char="•"/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000" b="1" i="1" u="sng">
                <a:solidFill>
                  <a:srgbClr val="FFFF00"/>
                </a:solidFill>
                <a:latin typeface="Calibri" pitchFamily="34" charset="0"/>
              </a:rPr>
              <a:t>JOSEPH ANDREWS </a:t>
            </a: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(1742), a satire on the plot and sentiment of PAMELA and also owes a debt to the Spanish classic of the previous century, </a:t>
            </a:r>
            <a:r>
              <a:rPr lang="en-US" sz="2000" b="1" i="1" u="sng">
                <a:solidFill>
                  <a:srgbClr val="FFFF00"/>
                </a:solidFill>
                <a:latin typeface="Calibri" pitchFamily="34" charset="0"/>
              </a:rPr>
              <a:t>DON QUIXOTE</a:t>
            </a: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.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Arial" charset="0"/>
              <a:buChar char="•"/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 His masterpiece is </a:t>
            </a:r>
            <a:r>
              <a:rPr lang="en-US" sz="2000" b="1" i="1" u="sng">
                <a:solidFill>
                  <a:srgbClr val="FFFF00"/>
                </a:solidFill>
                <a:latin typeface="Calibri" pitchFamily="34" charset="0"/>
              </a:rPr>
              <a:t>TOM JONES </a:t>
            </a: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(1749), a memorable work rich in humor and social satire. 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Arial" charset="0"/>
              <a:buChar char="•"/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000" b="1" i="1" u="sng">
                <a:solidFill>
                  <a:srgbClr val="FFFF00"/>
                </a:solidFill>
                <a:latin typeface="Calibri" pitchFamily="34" charset="0"/>
              </a:rPr>
              <a:t>PICANESQUE NOVEL</a:t>
            </a: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, a type of novel in which the story relates the wanderings and adventures of a </a:t>
            </a:r>
            <a:r>
              <a:rPr lang="en-US" sz="2000" b="1" i="1" u="sng">
                <a:solidFill>
                  <a:srgbClr val="FFFF00"/>
                </a:solidFill>
                <a:latin typeface="Calibri" pitchFamily="34" charset="0"/>
              </a:rPr>
              <a:t>picaro (spanisf for “rogue”).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 descr="index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921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latin typeface="Tekton Pro Ext" pitchFamily="34" charset="0"/>
              </a:rPr>
              <a:t>LAURENCE STERNE (1713-68)</a:t>
            </a:r>
          </a:p>
        </p:txBody>
      </p:sp>
      <p:pic>
        <p:nvPicPr>
          <p:cNvPr id="7172" name="Picture 2" descr="File:Laurence Sterne by Sir Joshua Reynol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914400"/>
            <a:ext cx="29559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838200"/>
            <a:ext cx="5562600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</a:t>
            </a:r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A decidedly world priest of the church of England. 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Arial" charset="0"/>
              <a:buChar char="•"/>
            </a:pPr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 A by-product of his fondness for travel is his </a:t>
            </a:r>
            <a:r>
              <a:rPr lang="en-US" sz="2800" b="1" i="1" u="sng">
                <a:solidFill>
                  <a:srgbClr val="FFFF00"/>
                </a:solidFill>
                <a:latin typeface="Calibri" pitchFamily="34" charset="0"/>
              </a:rPr>
              <a:t>Sentimental Journey </a:t>
            </a:r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(1768).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Arial" charset="0"/>
              <a:buChar char="•"/>
            </a:pPr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 His place as  novelist rests on </a:t>
            </a:r>
            <a:r>
              <a:rPr lang="en-US" sz="2800" b="1" i="1" u="sng">
                <a:solidFill>
                  <a:srgbClr val="FFFF00"/>
                </a:solidFill>
                <a:latin typeface="Calibri" pitchFamily="34" charset="0"/>
              </a:rPr>
              <a:t>TRISTAMS SHANDY </a:t>
            </a:r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(1759-67), a work that shocked many and was both notorious and popular.</a:t>
            </a:r>
            <a:endParaRPr lang="en-US" sz="2800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 descr="index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921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latin typeface="Tekton Pro Ext" pitchFamily="34" charset="0"/>
              </a:rPr>
              <a:t>TOBIAS SMOLLETT (1721-71)</a:t>
            </a:r>
          </a:p>
        </p:txBody>
      </p:sp>
      <p:pic>
        <p:nvPicPr>
          <p:cNvPr id="20482" name="Picture 2" descr="File:Tobias Smollett c 17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066800"/>
            <a:ext cx="30162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" y="1676400"/>
            <a:ext cx="5715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  <a:buClr>
                <a:srgbClr val="FFFF00"/>
              </a:buCl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</a:t>
            </a:r>
            <a:r>
              <a:rPr lang="en-US" sz="2400">
                <a:solidFill>
                  <a:srgbClr val="FFFF00"/>
                </a:solidFill>
                <a:latin typeface="Calibri" pitchFamily="34" charset="0"/>
              </a:rPr>
              <a:t>A Scot, worked as a Surgeon both in the Navy and in London.</a:t>
            </a:r>
          </a:p>
          <a:p>
            <a:pPr>
              <a:lnSpc>
                <a:spcPct val="200000"/>
              </a:lnSpc>
              <a:buClr>
                <a:srgbClr val="FFFF00"/>
              </a:buClr>
              <a:buFont typeface="Arial" charset="0"/>
              <a:buChar char="•"/>
            </a:pPr>
            <a:r>
              <a:rPr lang="en-US" sz="2400">
                <a:solidFill>
                  <a:srgbClr val="FFFF00"/>
                </a:solidFill>
                <a:latin typeface="Calibri" pitchFamily="34" charset="0"/>
              </a:rPr>
              <a:t>His chief novels are RODERICK RANDOM (1748), PEREGRINE PICKLE (1751) and HUMPHRY CLINKER.</a:t>
            </a:r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 descr="index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latin typeface="Tekton Pro Ext" pitchFamily="34" charset="0"/>
              </a:rPr>
              <a:t>THE NOVELS (18</a:t>
            </a:r>
            <a:r>
              <a:rPr lang="en-US" baseline="30000" dirty="0" smtClean="0">
                <a:solidFill>
                  <a:srgbClr val="FFFF00"/>
                </a:solidFill>
                <a:latin typeface="Tekton Pro Ext" pitchFamily="34" charset="0"/>
              </a:rPr>
              <a:t>TH</a:t>
            </a:r>
            <a:r>
              <a:rPr lang="en-US" dirty="0" smtClean="0">
                <a:solidFill>
                  <a:srgbClr val="FFFF00"/>
                </a:solidFill>
                <a:latin typeface="Tekton Pro Ext" pitchFamily="34" charset="0"/>
              </a:rPr>
              <a:t> CENTURY)…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1066800"/>
            <a:ext cx="8763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</a:t>
            </a:r>
            <a:r>
              <a:rPr lang="en-US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A new form of novel emerged.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Arial" charset="0"/>
              <a:buChar char="•"/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 GOTHIC NOVELS, tales of Horror and the Supernatural.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Arial" charset="0"/>
              <a:buChar char="•"/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000" b="1" i="1" u="sng">
                <a:solidFill>
                  <a:srgbClr val="FFFF00"/>
                </a:solidFill>
                <a:latin typeface="Calibri" pitchFamily="34" charset="0"/>
              </a:rPr>
              <a:t>HORACE WALPOLE </a:t>
            </a: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(1717-97), wrote one of the earliest-- </a:t>
            </a:r>
            <a:r>
              <a:rPr lang="en-US" sz="2000" b="1" i="1" u="sng">
                <a:solidFill>
                  <a:srgbClr val="FFFF00"/>
                </a:solidFill>
                <a:latin typeface="Calibri" pitchFamily="34" charset="0"/>
              </a:rPr>
              <a:t>THE CASTLE OF OTRANTO</a:t>
            </a: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(1764).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Arial" charset="0"/>
              <a:buChar char="•"/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 In 1794, the best of Gothic novels appeared, </a:t>
            </a:r>
            <a:r>
              <a:rPr lang="en-US" sz="2000" b="1" i="1" u="sng">
                <a:solidFill>
                  <a:srgbClr val="FFFF00"/>
                </a:solidFill>
                <a:latin typeface="Calibri" pitchFamily="34" charset="0"/>
              </a:rPr>
              <a:t>THE MYSTERIES OF UDOLPHO </a:t>
            </a: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by </a:t>
            </a:r>
            <a:r>
              <a:rPr lang="en-US" sz="2000" b="1" i="1" u="sng">
                <a:solidFill>
                  <a:srgbClr val="FFFF00"/>
                </a:solidFill>
                <a:latin typeface="Calibri" pitchFamily="34" charset="0"/>
              </a:rPr>
              <a:t>ANN RADCLIFFE </a:t>
            </a: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(1764-1823). 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5257800" y="12954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1506" name="Picture 2" descr="https://encrypted-tbn0.gstatic.com/images?q=tbn:ANd9GcTIq2ZpMrFaNBUo9r_GyDTAMnWgsT1jBnPvHjocJu82MJ8m8Q2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5814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Front 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581400"/>
            <a:ext cx="2514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4" descr="Brown-Floral-Powerpoint-Desig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3200"/>
            <a:ext cx="6400800" cy="1143000"/>
          </a:xfrm>
        </p:spPr>
        <p:txBody>
          <a:bodyPr/>
          <a:lstStyle/>
          <a:p>
            <a:pPr eaLnBrk="1" hangingPunct="1"/>
            <a:r>
              <a:rPr lang="en-US" sz="7200" b="1" smtClean="0">
                <a:latin typeface="3Dumb" pitchFamily="2" charset="0"/>
                <a:ea typeface="3Dumb" pitchFamily="2" charset="0"/>
                <a:cs typeface="3Dumb" pitchFamily="2" charset="0"/>
              </a:rPr>
              <a:t>THE ROMANTIC PERIOD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842</Words>
  <Application>Microsoft Office PowerPoint</Application>
  <PresentationFormat>On-screen Show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3Dumb</vt:lpstr>
      <vt:lpstr>Tekton Pro Ext</vt:lpstr>
      <vt:lpstr>Office Theme</vt:lpstr>
      <vt:lpstr>THE NOVEL  (18TH CENTURY)</vt:lpstr>
      <vt:lpstr>THE NOVEL</vt:lpstr>
      <vt:lpstr>DANIEL DEFOE (1660-1731)</vt:lpstr>
      <vt:lpstr>SAMUEL RICHARDSON (1689-1761)</vt:lpstr>
      <vt:lpstr>HENRY FIELDING (1707-54)</vt:lpstr>
      <vt:lpstr>LAURENCE STERNE (1713-68)</vt:lpstr>
      <vt:lpstr>TOBIAS SMOLLETT (1721-71)</vt:lpstr>
      <vt:lpstr>THE NOVELS (18TH CENTURY)…</vt:lpstr>
      <vt:lpstr>THE ROMANTIC PERIOD</vt:lpstr>
      <vt:lpstr>THE ROMANTIC PERIOD</vt:lpstr>
      <vt:lpstr>POETRY</vt:lpstr>
      <vt:lpstr>WORDSWORTH AND COLERIDGE</vt:lpstr>
      <vt:lpstr>WORDSWORTH AND COLERIDGE …</vt:lpstr>
      <vt:lpstr>WILLIAM WORDSWORTH  (1770-1850)</vt:lpstr>
      <vt:lpstr>SAMUEL TAYLOR COLERIDGE (1772-1834)</vt:lpstr>
      <vt:lpstr>ENGLISH-AMERICAN LITERATURE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NOVEL  (18TH CENTURY)</dc:title>
  <dc:creator>Bellen</dc:creator>
  <cp:lastModifiedBy>Bellen</cp:lastModifiedBy>
  <cp:revision>68</cp:revision>
  <dcterms:created xsi:type="dcterms:W3CDTF">2014-01-03T06:41:43Z</dcterms:created>
  <dcterms:modified xsi:type="dcterms:W3CDTF">2014-01-04T06:40:35Z</dcterms:modified>
</cp:coreProperties>
</file>