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B41A-7ABA-42D5-94A5-54CBE782B2FF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47BB9-E708-4604-8C1C-737FEAA360A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660E-C6F6-401C-B315-885158A01CBE}" type="datetimeFigureOut">
              <a:rPr lang="en-US" smtClean="0"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B246-3A98-4059-B021-E672160E2A8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vintage-schoolhouse-teach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amity Jane NF" pitchFamily="18" charset="0"/>
              </a:rPr>
              <a:t>MIDDLE ENGLISH DRAMA</a:t>
            </a:r>
            <a:endParaRPr lang="en-US" sz="8000" b="1" i="1" dirty="0">
              <a:solidFill>
                <a:schemeClr val="bg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lamity Jane NF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pap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LL AGES" pitchFamily="2" charset="0"/>
              </a:rPr>
              <a:t>THE ELIZABETHAN AGE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LL AGE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192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Elizabeth I reigned from 1558 – 1603.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England experienced a burst of literary </a:t>
            </a:r>
            <a:r>
              <a:rPr lang="en-US" sz="3600" dirty="0" err="1" smtClean="0"/>
              <a:t>brillance</a:t>
            </a:r>
            <a:r>
              <a:rPr lang="en-US" sz="3600" dirty="0" smtClean="0"/>
              <a:t> that began slowly and reached a peak with the achievement of William Shakespeare.</a:t>
            </a:r>
            <a:endParaRPr lang="en-US" sz="36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pap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0668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 write a number of plays, but he is known for his work, </a:t>
            </a:r>
            <a:r>
              <a:rPr lang="en-US" b="1" i="1" u="sng" dirty="0" err="1" smtClean="0"/>
              <a:t>Eupheus</a:t>
            </a:r>
            <a:r>
              <a:rPr lang="en-US" b="1" i="1" u="sng" dirty="0" smtClean="0"/>
              <a:t>: The </a:t>
            </a:r>
            <a:r>
              <a:rPr lang="en-US" b="1" i="1" u="sng" dirty="0" err="1" smtClean="0"/>
              <a:t>AnatomyOf</a:t>
            </a:r>
            <a:r>
              <a:rPr lang="en-US" b="1" i="1" u="sng" dirty="0" smtClean="0"/>
              <a:t> Wit</a:t>
            </a:r>
            <a:r>
              <a:rPr lang="en-US" dirty="0" smtClean="0"/>
              <a:t> (1578)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has been called the first English novel, but its form differs </a:t>
            </a:r>
            <a:r>
              <a:rPr lang="en-US" dirty="0" err="1" smtClean="0"/>
              <a:t>reatly</a:t>
            </a:r>
            <a:r>
              <a:rPr lang="en-US" dirty="0" smtClean="0"/>
              <a:t> from that later novels.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 was a sequel in 1580, </a:t>
            </a:r>
            <a:r>
              <a:rPr lang="en-US" dirty="0" err="1" smtClean="0"/>
              <a:t>Eupheus</a:t>
            </a:r>
            <a:r>
              <a:rPr lang="en-US" dirty="0" smtClean="0"/>
              <a:t> and his England.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His work launched a fashion for an ornate, flower style of writing.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style came to be known as </a:t>
            </a:r>
            <a:r>
              <a:rPr lang="en-US" b="1" i="1" u="sng" dirty="0" smtClean="0"/>
              <a:t>Euphuism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1001"/>
            <a:ext cx="731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sewood Std Regular" pitchFamily="82" charset="0"/>
              </a:rPr>
              <a:t>JOHN </a:t>
            </a:r>
            <a:r>
              <a:rPr lang="en-US" sz="2800" dirty="0" err="1" smtClean="0">
                <a:latin typeface="Rosewood Std Regular" pitchFamily="82" charset="0"/>
              </a:rPr>
              <a:t>lyLY</a:t>
            </a:r>
            <a:r>
              <a:rPr lang="en-US" sz="2800" dirty="0" smtClean="0">
                <a:latin typeface="Rosewood Std Regular" pitchFamily="82" charset="0"/>
              </a:rPr>
              <a:t> (1554? – 1606)</a:t>
            </a:r>
            <a:endParaRPr lang="en-US" dirty="0" smtClean="0">
              <a:latin typeface="Rosewood Std Regular" pitchFamily="82" charset="0"/>
            </a:endParaRPr>
          </a:p>
          <a:p>
            <a:endParaRPr lang="en-US" dirty="0"/>
          </a:p>
        </p:txBody>
      </p:sp>
      <p:pic>
        <p:nvPicPr>
          <p:cNvPr id="7" name="Picture 6" descr="ly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3581400" cy="495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vintage-schoolhouse-teach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3810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LL AGES" pitchFamily="2" charset="0"/>
              </a:rPr>
              <a:t>ENGLISH-AMERICAN LITERATURE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LL AGE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514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haparral Pro" pitchFamily="18" charset="0"/>
                <a:ea typeface="3Dumb" pitchFamily="2" charset="0"/>
              </a:rPr>
              <a:t>REPORTED BY: BELLEN, ALYSSA C.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haparral Pro" pitchFamily="18" charset="0"/>
                <a:ea typeface="3Dumb" pitchFamily="2" charset="0"/>
              </a:rPr>
              <a:t>	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haparral Pro" pitchFamily="18" charset="0"/>
                <a:ea typeface="3Dumb" pitchFamily="2" charset="0"/>
              </a:rPr>
              <a:t>         	   BSED-ENGLISH 2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haparral Pro" pitchFamily="18" charset="0"/>
              <a:ea typeface="3Dumb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ld-pap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701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3Dumb" pitchFamily="2" charset="0"/>
                <a:ea typeface="3Dumb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83058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LL AGES" pitchFamily="2" charset="0"/>
              </a:rPr>
              <a:t>MIDDLE ENGLISH DRAMA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ALL AG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200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RELIGIOUS DRAMA – important part of Middle English Literature.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NOT created for reading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ORIGINS OF DRAMA: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bound up with worship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few could read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Christian Story And Lessons of The Bible brought to people by Simple Dramatic Scenes.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GUILDS, a group of merchants and laborers who performed on certain biblical stories. ( PLASTERERS, SHIPWRIGHTS, GOLDSMITHS)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MIRACLE PLAYS, dramas based on saints’ and biblical miracles.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endParaRPr lang="en-US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endParaRPr lang="en-US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endParaRPr lang="en-US" sz="24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pap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762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It became an annual event in England and Europe.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48 dramas, cover the whole biblical history from York.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u="sng" dirty="0" smtClean="0">
                <a:solidFill>
                  <a:schemeClr val="tx2">
                    <a:lumMod val="50000"/>
                  </a:schemeClr>
                </a:solidFill>
              </a:rPr>
              <a:t>SECOND SHEPHERDS’ PLAY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, most widely read of all ; a drama about the Nativity from the town of Wakefield.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u="sng" dirty="0" smtClean="0">
                <a:solidFill>
                  <a:schemeClr val="tx2">
                    <a:lumMod val="50000"/>
                  </a:schemeClr>
                </a:solidFill>
              </a:rPr>
              <a:t>MORALITY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, another type of play ; a form of allegory.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1" u="sng" dirty="0" smtClean="0">
                <a:solidFill>
                  <a:schemeClr val="tx2">
                    <a:lumMod val="50000"/>
                  </a:schemeClr>
                </a:solidFill>
              </a:rPr>
              <a:t> EVERYMAN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, the greatest allegorical morality play in 15thcentury ;  shows the summoning of Everyman by Death. 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-vintage-schoolhouse-teach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1430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 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ristina" pitchFamily="66" charset="0"/>
              </a:rPr>
              <a:t>EARLY 16</a:t>
            </a:r>
            <a:r>
              <a:rPr lang="en-US" sz="96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ristina" pitchFamily="66" charset="0"/>
              </a:rPr>
              <a:t>TH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ristina" pitchFamily="66" charset="0"/>
              </a:rPr>
              <a:t> CENTURY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ristin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pap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eteran Typewriter" pitchFamily="2" charset="0"/>
              </a:rPr>
              <a:t>SIR THOMAS MORE (1478-1535)</a:t>
            </a:r>
            <a:endParaRPr lang="en-US" sz="3200" b="1" dirty="0">
              <a:latin typeface="Veteran Typewriter" pitchFamily="2" charset="0"/>
            </a:endParaRPr>
          </a:p>
        </p:txBody>
      </p:sp>
      <p:pic>
        <p:nvPicPr>
          <p:cNvPr id="6" name="Picture 5" descr="saint-thomas-more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066800"/>
            <a:ext cx="2667000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1295400"/>
            <a:ext cx="48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400" dirty="0" smtClean="0"/>
              <a:t>wrote a remarkable book, </a:t>
            </a:r>
            <a:r>
              <a:rPr lang="en-US" sz="2400" b="1" i="1" u="sng" dirty="0" smtClean="0"/>
              <a:t>UTOPIA </a:t>
            </a:r>
            <a:r>
              <a:rPr lang="en-US" sz="2400" dirty="0" smtClean="0"/>
              <a:t>(1516). Its title comes from the </a:t>
            </a:r>
            <a:r>
              <a:rPr lang="en-US" sz="2400" dirty="0"/>
              <a:t>G</a:t>
            </a:r>
            <a:r>
              <a:rPr lang="en-US" sz="2400" dirty="0" smtClean="0"/>
              <a:t>reek word meaning “NOWHERE”.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It tells of a journey to an imaginary island named Utopia, where an ideal form of society exists. 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/>
              <a:t>M</a:t>
            </a:r>
            <a:r>
              <a:rPr lang="en-US" sz="2400" dirty="0" err="1" smtClean="0"/>
              <a:t>ore’s</a:t>
            </a:r>
            <a:r>
              <a:rPr lang="en-US" sz="2400" dirty="0" smtClean="0"/>
              <a:t> book has a placed a word in our vocabularies and given name to all literature of this kind, which has been called Utopian.  </a:t>
            </a:r>
            <a:endParaRPr lang="en-US" sz="24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pap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teran Typewriter" pitchFamily="2" charset="0"/>
              </a:rPr>
              <a:t>ROGER ASCHAM (1515-68)</a:t>
            </a:r>
            <a:endParaRPr lang="en-US" sz="3200" dirty="0">
              <a:latin typeface="Veteran Typewriter" pitchFamily="2" charset="0"/>
            </a:endParaRPr>
          </a:p>
        </p:txBody>
      </p:sp>
      <p:pic>
        <p:nvPicPr>
          <p:cNvPr id="6" name="Picture 5" descr="Che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066800"/>
            <a:ext cx="28194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4478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dirty="0" smtClean="0"/>
              <a:t>Known for his principal work, </a:t>
            </a:r>
            <a:r>
              <a:rPr lang="en-US" sz="3200" b="1" i="1" u="sng" dirty="0" smtClean="0"/>
              <a:t>THE SCHOOLMASTER.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published after his death.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It is a criticism of educational method.</a:t>
            </a:r>
            <a:endParaRPr lang="en-US" sz="32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pap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teran Typewriter" pitchFamily="2" charset="0"/>
              </a:rPr>
              <a:t>SIR THOMAS WYATT (1503-42) ; </a:t>
            </a:r>
          </a:p>
          <a:p>
            <a:r>
              <a:rPr lang="en-US" sz="3200" dirty="0" smtClean="0">
                <a:latin typeface="Veteran Typewriter" pitchFamily="2" charset="0"/>
              </a:rPr>
              <a:t>EARL OF SURREY (1517-47) </a:t>
            </a:r>
            <a:endParaRPr lang="en-US" sz="3200" dirty="0">
              <a:latin typeface="Veteran Typewriter" pitchFamily="2" charset="0"/>
            </a:endParaRPr>
          </a:p>
        </p:txBody>
      </p:sp>
      <p:pic>
        <p:nvPicPr>
          <p:cNvPr id="6" name="Picture 5" descr="sur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209800"/>
            <a:ext cx="2133600" cy="4419600"/>
          </a:xfrm>
          <a:prstGeom prst="rect">
            <a:avLst/>
          </a:prstGeom>
        </p:spPr>
      </p:pic>
      <p:pic>
        <p:nvPicPr>
          <p:cNvPr id="7" name="Picture 6" descr="wya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0"/>
            <a:ext cx="2209800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15240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established the </a:t>
            </a:r>
            <a:r>
              <a:rPr lang="en-US" sz="2800" b="1" i="1" u="sng" dirty="0" smtClean="0"/>
              <a:t>SONNET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SONNET, a 14-line poem, as an </a:t>
            </a:r>
            <a:r>
              <a:rPr lang="en-US" sz="2800" dirty="0"/>
              <a:t>E</a:t>
            </a:r>
            <a:r>
              <a:rPr lang="en-US" sz="2800" dirty="0" smtClean="0"/>
              <a:t>nglish verse form.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Adopted from Italian tradition.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became a major form in all English poetry that followed.  </a:t>
            </a:r>
            <a:endParaRPr lang="en-US" sz="2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pap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FARCES – two of the best early </a:t>
            </a:r>
            <a:r>
              <a:rPr lang="en-US" sz="2000" dirty="0" err="1" smtClean="0"/>
              <a:t>nonchurch</a:t>
            </a:r>
            <a:r>
              <a:rPr lang="en-US" sz="2000" dirty="0" smtClean="0"/>
              <a:t>, or secular ; a funny plays filled with ridiculous happenings.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teran Typewriter" pitchFamily="2" charset="0"/>
              </a:rPr>
              <a:t>NICHOLAS UDALL (1505-56</a:t>
            </a:r>
            <a:r>
              <a:rPr lang="en-US" sz="2000" b="1" dirty="0" smtClean="0">
                <a:latin typeface="Veteran Typewriter" pitchFamily="2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wrote </a:t>
            </a:r>
            <a:r>
              <a:rPr lang="en-US" b="1" i="1" u="sng" dirty="0" smtClean="0"/>
              <a:t>RALPH ROISTER DOISTER (</a:t>
            </a:r>
            <a:r>
              <a:rPr lang="en-US" dirty="0" smtClean="0"/>
              <a:t>1533?)</a:t>
            </a:r>
          </a:p>
          <a:p>
            <a:r>
              <a:rPr lang="en-US" sz="2000" dirty="0" smtClean="0">
                <a:latin typeface="Veteran Typewriter" pitchFamily="2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UD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2286000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685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teran Typewriter" pitchFamily="2" charset="0"/>
              </a:rPr>
              <a:t>JOHN STILL (1543-1608)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Veteran Typewriter" pitchFamily="2" charset="0"/>
              </a:rPr>
              <a:t> </a:t>
            </a:r>
            <a:r>
              <a:rPr lang="en-US" b="1" dirty="0" smtClean="0">
                <a:latin typeface="Veteran Typewriter" pitchFamily="2" charset="0"/>
              </a:rPr>
              <a:t> </a:t>
            </a:r>
            <a:r>
              <a:rPr lang="en-US" dirty="0" smtClean="0"/>
              <a:t>wrote </a:t>
            </a:r>
            <a:r>
              <a:rPr lang="en-US" b="1" i="1" u="sng" dirty="0" err="1" smtClean="0"/>
              <a:t>Gammer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Gurton’s</a:t>
            </a:r>
            <a:r>
              <a:rPr lang="en-US" b="1" i="1" u="sng" dirty="0" smtClean="0"/>
              <a:t> Needle</a:t>
            </a:r>
            <a:r>
              <a:rPr lang="en-US" dirty="0" smtClean="0"/>
              <a:t> (1566?)</a:t>
            </a:r>
            <a:endParaRPr lang="en-US" dirty="0"/>
          </a:p>
        </p:txBody>
      </p:sp>
      <p:pic>
        <p:nvPicPr>
          <p:cNvPr id="11" name="Picture 10" descr="JOHN ST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981200"/>
            <a:ext cx="2286000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762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teran Typewriter" pitchFamily="2" charset="0"/>
              </a:rPr>
              <a:t>THOMAS NORTON(1532-84) ; THOMAS SACKVILLE(1536-1608)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Veteran Typewriter" pitchFamily="2" charset="0"/>
              </a:rPr>
              <a:t> </a:t>
            </a:r>
            <a:r>
              <a:rPr lang="en-US" dirty="0" smtClean="0"/>
              <a:t>wrote the </a:t>
            </a:r>
            <a:r>
              <a:rPr lang="en-US" b="1" i="1" u="sng" dirty="0" smtClean="0"/>
              <a:t>Tragedy of  </a:t>
            </a:r>
            <a:r>
              <a:rPr lang="en-US" b="1" i="1" u="sng" dirty="0" err="1" smtClean="0"/>
              <a:t>Gorboduc</a:t>
            </a:r>
            <a:r>
              <a:rPr lang="en-US" dirty="0" smtClean="0"/>
              <a:t> (1562).</a:t>
            </a:r>
            <a:endParaRPr lang="en-US" dirty="0">
              <a:latin typeface="Veteran Typewriter" pitchFamily="2" charset="0"/>
            </a:endParaRPr>
          </a:p>
        </p:txBody>
      </p:sp>
      <p:pic>
        <p:nvPicPr>
          <p:cNvPr id="14" name="Picture 13" descr="Sackvi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981200"/>
            <a:ext cx="2743200" cy="3810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vintage-schoolhouse-teacher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3810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ristina" pitchFamily="66" charset="0"/>
              </a:rPr>
              <a:t>THE ELIZABETAHN AGE</a:t>
            </a:r>
            <a:endParaRPr lang="en-US" sz="80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Pristina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515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Bellen</dc:creator>
  <cp:lastModifiedBy>Bellen</cp:lastModifiedBy>
  <cp:revision>32</cp:revision>
  <dcterms:created xsi:type="dcterms:W3CDTF">2013-11-30T08:39:14Z</dcterms:created>
  <dcterms:modified xsi:type="dcterms:W3CDTF">2013-11-30T13:57:42Z</dcterms:modified>
</cp:coreProperties>
</file>